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276" r:id="rId2"/>
    <p:sldId id="294" r:id="rId3"/>
    <p:sldId id="257" r:id="rId4"/>
    <p:sldId id="297" r:id="rId5"/>
    <p:sldId id="299" r:id="rId6"/>
    <p:sldId id="277" r:id="rId7"/>
    <p:sldId id="260" r:id="rId8"/>
    <p:sldId id="256" r:id="rId9"/>
    <p:sldId id="266" r:id="rId10"/>
    <p:sldId id="264" r:id="rId11"/>
    <p:sldId id="265" r:id="rId12"/>
    <p:sldId id="263" r:id="rId13"/>
    <p:sldId id="270" r:id="rId14"/>
    <p:sldId id="269" r:id="rId15"/>
    <p:sldId id="292" r:id="rId16"/>
    <p:sldId id="283" r:id="rId17"/>
    <p:sldId id="295" r:id="rId18"/>
    <p:sldId id="284" r:id="rId19"/>
    <p:sldId id="285" r:id="rId20"/>
    <p:sldId id="287" r:id="rId21"/>
    <p:sldId id="288" r:id="rId22"/>
    <p:sldId id="289" r:id="rId23"/>
    <p:sldId id="293" r:id="rId24"/>
    <p:sldId id="279" r:id="rId25"/>
    <p:sldId id="280" r:id="rId26"/>
    <p:sldId id="281" r:id="rId27"/>
    <p:sldId id="282" r:id="rId28"/>
    <p:sldId id="267" r:id="rId29"/>
    <p:sldId id="296" r:id="rId30"/>
    <p:sldId id="268" r:id="rId31"/>
    <p:sldId id="258" r:id="rId3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0" d="100"/>
          <a:sy n="60" d="100"/>
        </p:scale>
        <p:origin x="-1350" y="-7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727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6F56EE-9662-4B5E-BC4F-834ECE8EFEE7}" type="datetimeFigureOut">
              <a:rPr lang="en-US" smtClean="0"/>
              <a:t>6/24/2021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30D7A6-026C-438F-B321-1BD191C8FF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8293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ZA" sz="900" dirty="0"/>
              <a:t>CC will have a severe impact on SA: shift plant biomes SE-wards, less rain (less crops), more floods, hotter summers, worse droughts and storms, </a:t>
            </a:r>
            <a:r>
              <a:rPr lang="en-ZA" sz="900" dirty="0" err="1"/>
              <a:t>Benquela</a:t>
            </a:r>
            <a:r>
              <a:rPr lang="en-ZA" sz="900" dirty="0"/>
              <a:t> Current sped up (disaster for </a:t>
            </a:r>
            <a:r>
              <a:rPr lang="en-ZA" sz="900" dirty="0" err="1"/>
              <a:t>WCoast</a:t>
            </a:r>
            <a:r>
              <a:rPr lang="en-ZA" sz="900" dirty="0"/>
              <a:t> agriculture and Fisheries), more frequent El </a:t>
            </a:r>
            <a:r>
              <a:rPr lang="en-ZA" sz="900" dirty="0" err="1"/>
              <a:t>Ninos</a:t>
            </a:r>
            <a:r>
              <a:rPr lang="en-ZA" sz="900" dirty="0"/>
              <a:t> (more frequent droughts)</a:t>
            </a:r>
            <a:endParaRPr lang="en-GB" sz="900" dirty="0"/>
          </a:p>
          <a:p>
            <a:endParaRPr lang="en-US" sz="11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30D7A6-026C-438F-B321-1BD191C8FF2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6708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61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DB95D-6FE3-463A-B82D-C90B285E7F1A}" type="datetimeFigureOut">
              <a:rPr lang="en-US" smtClean="0"/>
              <a:t>6/24/2021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F9CD7-D56E-483E-9E50-136C370305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1780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DB95D-6FE3-463A-B82D-C90B285E7F1A}" type="datetimeFigureOut">
              <a:rPr lang="en-US" smtClean="0"/>
              <a:t>6/24/2021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F9CD7-D56E-483E-9E50-136C370305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0128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74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74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DB95D-6FE3-463A-B82D-C90B285E7F1A}" type="datetimeFigureOut">
              <a:rPr lang="en-US" smtClean="0"/>
              <a:t>6/24/2021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F9CD7-D56E-483E-9E50-136C370305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568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DB95D-6FE3-463A-B82D-C90B285E7F1A}" type="datetimeFigureOut">
              <a:rPr lang="en-US" smtClean="0"/>
              <a:t>6/24/2021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F9CD7-D56E-483E-9E50-136C370305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3228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36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DB95D-6FE3-463A-B82D-C90B285E7F1A}" type="datetimeFigureOut">
              <a:rPr lang="en-US" smtClean="0"/>
              <a:t>6/24/2021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F9CD7-D56E-483E-9E50-136C370305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6654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6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6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DB95D-6FE3-463A-B82D-C90B285E7F1A}" type="datetimeFigureOut">
              <a:rPr lang="en-US" smtClean="0"/>
              <a:t>6/24/2021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F9CD7-D56E-483E-9E50-136C370305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3297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43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43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DB95D-6FE3-463A-B82D-C90B285E7F1A}" type="datetimeFigureOut">
              <a:rPr lang="en-US" smtClean="0"/>
              <a:t>6/24/2021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F9CD7-D56E-483E-9E50-136C370305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0395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DB95D-6FE3-463A-B82D-C90B285E7F1A}" type="datetimeFigureOut">
              <a:rPr lang="en-US" smtClean="0"/>
              <a:t>6/24/2021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F9CD7-D56E-483E-9E50-136C370305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0921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DB95D-6FE3-463A-B82D-C90B285E7F1A}" type="datetimeFigureOut">
              <a:rPr lang="en-US" smtClean="0"/>
              <a:t>6/24/2021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F9CD7-D56E-483E-9E50-136C370305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7906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86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DB95D-6FE3-463A-B82D-C90B285E7F1A}" type="datetimeFigureOut">
              <a:rPr lang="en-US" smtClean="0"/>
              <a:t>6/24/2021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F9CD7-D56E-483E-9E50-136C370305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3399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DB95D-6FE3-463A-B82D-C90B285E7F1A}" type="datetimeFigureOut">
              <a:rPr lang="en-US" smtClean="0"/>
              <a:t>6/24/2021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F9CD7-D56E-483E-9E50-136C370305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09998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6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8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DDB95D-6FE3-463A-B82D-C90B285E7F1A}" type="datetimeFigureOut">
              <a:rPr lang="en-US" smtClean="0"/>
              <a:t>6/24/2021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86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8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8F9CD7-D56E-483E-9E50-136C370305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098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jp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5.jp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304800"/>
            <a:ext cx="8382000" cy="1249362"/>
          </a:xfrm>
        </p:spPr>
        <p:txBody>
          <a:bodyPr>
            <a:normAutofit fontScale="90000"/>
          </a:bodyPr>
          <a:lstStyle/>
          <a:p>
            <a:r>
              <a:rPr lang="en-US" sz="2800" b="1" dirty="0"/>
              <a:t/>
            </a:r>
            <a:br>
              <a:rPr lang="en-US" sz="2800" b="1" dirty="0"/>
            </a:br>
            <a:r>
              <a:rPr lang="en-US" sz="2800" b="1" dirty="0"/>
              <a:t>CLIMATE CHANGE PRESENTATION</a:t>
            </a:r>
            <a:br>
              <a:rPr lang="en-US" sz="2800" b="1" dirty="0"/>
            </a:br>
            <a:r>
              <a:rPr lang="en-US" sz="2000" dirty="0"/>
              <a:t>Prepared by Pearl Jonas </a:t>
            </a:r>
          </a:p>
        </p:txBody>
      </p:sp>
      <p:pic>
        <p:nvPicPr>
          <p:cNvPr id="10" name="Picture 2" descr="C:\Users\Karlien\Documents\Climate Change Folder\Climate Change Power Station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879599"/>
            <a:ext cx="4495800" cy="2997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1905000" y="4953000"/>
            <a:ext cx="5181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dirty="0">
                <a:latin typeface="Avenir" pitchFamily="50" charset="0"/>
                <a:ea typeface="Adobe Gothic Std B" pitchFamily="34" charset="-128"/>
              </a:rPr>
              <a:t>“Creating Climate Change Resilient Communities”</a:t>
            </a:r>
          </a:p>
        </p:txBody>
      </p:sp>
    </p:spTree>
    <p:extLst>
      <p:ext uri="{BB962C8B-B14F-4D97-AF65-F5344CB8AC3E}">
        <p14:creationId xmlns:p14="http://schemas.microsoft.com/office/powerpoint/2010/main" val="2939645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E132E9B-0953-4711-B541-AFDFF87082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333" y="277793"/>
            <a:ext cx="7183322" cy="1064870"/>
          </a:xfrm>
        </p:spPr>
        <p:txBody>
          <a:bodyPr>
            <a:normAutofit/>
          </a:bodyPr>
          <a:lstStyle/>
          <a:p>
            <a:r>
              <a:rPr lang="en-ZA" sz="3200" dirty="0">
                <a:cs typeface="Arial" panose="020B0604020202020204" pitchFamily="34" charset="0"/>
              </a:rPr>
              <a:t>Causes of Climate Change</a:t>
            </a:r>
            <a:endParaRPr lang="en-US" sz="3200" dirty="0"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4ACA6B2-23A9-45E3-A193-E47366508F1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ZA" sz="3200" cap="none" dirty="0">
                <a:latin typeface="+mj-lt"/>
                <a:cs typeface="Arial" panose="020B0604020202020204" pitchFamily="34" charset="0"/>
              </a:rPr>
              <a:t>Greenhouse effect</a:t>
            </a:r>
          </a:p>
          <a:p>
            <a:r>
              <a:rPr lang="en-ZA" sz="3200" cap="none" dirty="0">
                <a:latin typeface="+mj-lt"/>
                <a:cs typeface="Arial" panose="020B0604020202020204" pitchFamily="34" charset="0"/>
              </a:rPr>
              <a:t>Global warming</a:t>
            </a:r>
          </a:p>
          <a:p>
            <a:r>
              <a:rPr lang="en-ZA" sz="3200" cap="none" dirty="0">
                <a:latin typeface="+mj-lt"/>
                <a:cs typeface="Arial" panose="020B0604020202020204" pitchFamily="34" charset="0"/>
              </a:rPr>
              <a:t>Transportation</a:t>
            </a:r>
          </a:p>
          <a:p>
            <a:r>
              <a:rPr lang="en-ZA" sz="3200" cap="none" dirty="0">
                <a:latin typeface="+mj-lt"/>
                <a:cs typeface="Arial" panose="020B0604020202020204" pitchFamily="34" charset="0"/>
              </a:rPr>
              <a:t>Industrial zones &amp; green house gases</a:t>
            </a:r>
          </a:p>
          <a:p>
            <a:r>
              <a:rPr lang="en-ZA" sz="3200" cap="none" dirty="0">
                <a:latin typeface="+mj-lt"/>
                <a:cs typeface="Arial" panose="020B0604020202020204" pitchFamily="34" charset="0"/>
              </a:rPr>
              <a:t>Deforestation</a:t>
            </a:r>
          </a:p>
          <a:p>
            <a:r>
              <a:rPr lang="en-ZA" sz="3200" cap="none" dirty="0">
                <a:latin typeface="+mj-lt"/>
                <a:cs typeface="Arial" panose="020B0604020202020204" pitchFamily="34" charset="0"/>
              </a:rPr>
              <a:t>Waste management</a:t>
            </a:r>
          </a:p>
          <a:p>
            <a:endParaRPr lang="en-US" dirty="0"/>
          </a:p>
        </p:txBody>
      </p:sp>
      <p:pic>
        <p:nvPicPr>
          <p:cNvPr id="5" name="Content Placeholder 4" descr="Power station">
            <a:extLst>
              <a:ext uri="{FF2B5EF4-FFF2-40B4-BE49-F238E27FC236}">
                <a16:creationId xmlns:a16="http://schemas.microsoft.com/office/drawing/2014/main" xmlns="" id="{2FF90FDB-FFA1-457C-9C6B-888DFCE092E2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9494" y="1219200"/>
            <a:ext cx="1792706" cy="289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9" descr="Fynbos_fire">
            <a:extLst>
              <a:ext uri="{FF2B5EF4-FFF2-40B4-BE49-F238E27FC236}">
                <a16:creationId xmlns:a16="http://schemas.microsoft.com/office/drawing/2014/main" xmlns="" id="{AFFEC1A7-F050-4E5C-A51C-85738E606B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3731" y="4038600"/>
            <a:ext cx="2766281" cy="2402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21360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85333" y="618518"/>
            <a:ext cx="7773338" cy="790558"/>
          </a:xfrm>
        </p:spPr>
        <p:txBody>
          <a:bodyPr>
            <a:normAutofit/>
          </a:bodyPr>
          <a:lstStyle/>
          <a:p>
            <a:r>
              <a:rPr lang="en-ZA" sz="3200" dirty="0">
                <a:solidFill>
                  <a:prstClr val="black"/>
                </a:solidFill>
                <a:cs typeface="Arial" panose="020B0604020202020204" pitchFamily="34" charset="0"/>
              </a:rPr>
              <a:t>Transportation</a:t>
            </a:r>
            <a:endParaRPr lang="en-ZA" sz="32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" y="1409077"/>
            <a:ext cx="3216164" cy="272148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cap="none" dirty="0">
                <a:latin typeface="+mj-lt"/>
                <a:cs typeface="Arial" panose="020B0604020202020204" pitchFamily="34" charset="0"/>
              </a:rPr>
              <a:t>Mechanical transport causes air pollution:</a:t>
            </a:r>
          </a:p>
          <a:p>
            <a:pPr marL="0" indent="0">
              <a:buNone/>
            </a:pPr>
            <a:endParaRPr lang="en-US" sz="2400" cap="none" dirty="0">
              <a:latin typeface="+mj-lt"/>
              <a:cs typeface="Arial" panose="020B0604020202020204" pitchFamily="34" charset="0"/>
            </a:endParaRPr>
          </a:p>
          <a:p>
            <a:r>
              <a:rPr lang="en-US" sz="2400" cap="none" dirty="0">
                <a:latin typeface="+mj-lt"/>
                <a:cs typeface="Arial" panose="020B0604020202020204" pitchFamily="34" charset="0"/>
              </a:rPr>
              <a:t>Vehicles emit CO</a:t>
            </a:r>
            <a:r>
              <a:rPr lang="en-US" sz="2400" cap="none" baseline="-25000" dirty="0">
                <a:latin typeface="+mj-lt"/>
                <a:cs typeface="Arial" panose="020B0604020202020204" pitchFamily="34" charset="0"/>
              </a:rPr>
              <a:t>2</a:t>
            </a:r>
          </a:p>
          <a:p>
            <a:r>
              <a:rPr lang="en-US" sz="2400" cap="none" dirty="0">
                <a:latin typeface="+mj-lt"/>
                <a:cs typeface="Arial" panose="020B0604020202020204" pitchFamily="34" charset="0"/>
              </a:rPr>
              <a:t>Jet aircraft are the highest CO</a:t>
            </a:r>
            <a:r>
              <a:rPr lang="en-US" sz="2400" cap="none" baseline="-25000" dirty="0">
                <a:latin typeface="+mj-lt"/>
                <a:cs typeface="Arial" panose="020B0604020202020204" pitchFamily="34" charset="0"/>
              </a:rPr>
              <a:t>2</a:t>
            </a:r>
            <a:r>
              <a:rPr lang="en-US" sz="2400" cap="none" dirty="0">
                <a:latin typeface="+mj-lt"/>
                <a:cs typeface="Arial" panose="020B0604020202020204" pitchFamily="34" charset="0"/>
              </a:rPr>
              <a:t> emitters</a:t>
            </a:r>
          </a:p>
          <a:p>
            <a:endParaRPr lang="en-ZA" sz="2400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267" y="4204256"/>
            <a:ext cx="2878931" cy="2276475"/>
          </a:xfrm>
          <a:prstGeom prst="rect">
            <a:avLst/>
          </a:prstGeom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5147" y="1647497"/>
            <a:ext cx="5007806" cy="36660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60785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Cars &amp; Trains</a:t>
            </a:r>
          </a:p>
        </p:txBody>
      </p:sp>
      <p:pic>
        <p:nvPicPr>
          <p:cNvPr id="5" name="Picture 5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1600200"/>
            <a:ext cx="3296839" cy="49535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133600"/>
            <a:ext cx="4267200" cy="30719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85428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CAAA913-81E4-4DD8-BCFF-5DD12F8078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333" y="269838"/>
            <a:ext cx="7773338" cy="1094283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Deforestation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C2D4CFB-7E7E-4561-8D0E-7FE9E3379E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9473" y="2248111"/>
            <a:ext cx="3829520" cy="3085889"/>
          </a:xfrm>
        </p:spPr>
        <p:txBody>
          <a:bodyPr>
            <a:normAutofit fontScale="92500" lnSpcReduction="10000"/>
          </a:bodyPr>
          <a:lstStyle/>
          <a:p>
            <a:r>
              <a:rPr lang="en-ZA" cap="none" dirty="0">
                <a:latin typeface="Arial" panose="020B0604020202020204" pitchFamily="34" charset="0"/>
                <a:cs typeface="Arial" panose="020B0604020202020204" pitchFamily="34" charset="0"/>
              </a:rPr>
              <a:t>Trees are important for carbon sequestration &amp; deforestation slows down the process of carbon sequestration</a:t>
            </a:r>
          </a:p>
          <a:p>
            <a:r>
              <a:rPr lang="en-ZA" cap="none" dirty="0">
                <a:latin typeface="Arial" panose="020B0604020202020204" pitchFamily="34" charset="0"/>
                <a:cs typeface="Arial" panose="020B0604020202020204" pitchFamily="34" charset="0"/>
              </a:rPr>
              <a:t>It also affects biodiversity</a:t>
            </a:r>
            <a:endParaRPr lang="en-ZA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xmlns="" id="{1F077810-B310-4925-B147-1FEFA59738C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657600" y="3729656"/>
            <a:ext cx="2819401" cy="2830287"/>
          </a:xfrm>
        </p:spPr>
      </p:pic>
      <p:pic>
        <p:nvPicPr>
          <p:cNvPr id="5" name="Content Placeholder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990599"/>
            <a:ext cx="2590800" cy="27092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68607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CE041E8-622E-4AAE-B4AD-C444162833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cs typeface="Arial" panose="020B0604020202020204" pitchFamily="34" charset="0"/>
              </a:rPr>
              <a:t>Methane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xmlns="" id="{C6927E7B-7F1E-4490-A7A5-60246DA1AB8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80917" y="1676400"/>
            <a:ext cx="3724416" cy="3096896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xmlns="" id="{95A23BFA-7B32-4476-A3C6-6F3881A4CF2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495800" y="1676400"/>
            <a:ext cx="4112896" cy="3038867"/>
          </a:xfrm>
        </p:spPr>
      </p:pic>
      <p:sp>
        <p:nvSpPr>
          <p:cNvPr id="5" name="TextBox 4"/>
          <p:cNvSpPr txBox="1"/>
          <p:nvPr/>
        </p:nvSpPr>
        <p:spPr>
          <a:xfrm>
            <a:off x="1295400" y="4800599"/>
            <a:ext cx="12981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ZA" sz="16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COW’S DUNG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791200" y="4800600"/>
            <a:ext cx="15185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ZA" sz="16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LANDFILL SITES</a:t>
            </a:r>
          </a:p>
        </p:txBody>
      </p:sp>
    </p:spTree>
    <p:extLst>
      <p:ext uri="{BB962C8B-B14F-4D97-AF65-F5344CB8AC3E}">
        <p14:creationId xmlns:p14="http://schemas.microsoft.com/office/powerpoint/2010/main" val="3915985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Waste Impact on marine life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429496729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800" y="1066800"/>
            <a:ext cx="1986549" cy="4095861"/>
          </a:xfrm>
          <a:prstGeom prst="rect">
            <a:avLst/>
          </a:prstGeom>
        </p:spPr>
      </p:pic>
      <p:pic>
        <p:nvPicPr>
          <p:cNvPr id="7" name="Content Placeholder 6"/>
          <p:cNvPicPr>
            <a:picLocks noGrp="1" noChangeAspect="1"/>
          </p:cNvPicPr>
          <p:nvPr>
            <p:ph sz="quarter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455" y="1813302"/>
            <a:ext cx="2499101" cy="466586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0030" y="2438400"/>
            <a:ext cx="3466559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379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Resulting To: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6"/>
            <a:ext cx="5105400" cy="4525963"/>
          </a:xfrm>
        </p:spPr>
        <p:txBody>
          <a:bodyPr>
            <a:normAutofit/>
          </a:bodyPr>
          <a:lstStyle/>
          <a:p>
            <a:r>
              <a:rPr lang="en-US" sz="2400" dirty="0"/>
              <a:t>Disruption of our Ecosystem &amp; Biodiversity</a:t>
            </a:r>
          </a:p>
          <a:p>
            <a:r>
              <a:rPr lang="en-US" sz="2400" dirty="0"/>
              <a:t>More Floods and Droughts</a:t>
            </a:r>
          </a:p>
          <a:p>
            <a:r>
              <a:rPr lang="en-US" sz="2400" dirty="0"/>
              <a:t>Extinction of certain species</a:t>
            </a:r>
          </a:p>
          <a:p>
            <a:r>
              <a:rPr lang="en-US" sz="2400" dirty="0"/>
              <a:t>More diseases which results to death</a:t>
            </a:r>
          </a:p>
          <a:p>
            <a:r>
              <a:rPr lang="en-US" sz="2400" dirty="0"/>
              <a:t>Sea Levels Rising</a:t>
            </a:r>
          </a:p>
          <a:p>
            <a:r>
              <a:rPr lang="en-US" sz="2400" dirty="0"/>
              <a:t>Warm Seas</a:t>
            </a:r>
          </a:p>
          <a:p>
            <a:r>
              <a:rPr lang="en-US" sz="2400" dirty="0"/>
              <a:t>Economic Depression</a:t>
            </a:r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486400" y="2362200"/>
            <a:ext cx="3573462" cy="2378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917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FIRE DISASTERS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2209801"/>
            <a:ext cx="4343400" cy="2895600"/>
          </a:xfrm>
        </p:spPr>
      </p:pic>
      <p:pic>
        <p:nvPicPr>
          <p:cNvPr id="8" name="Content Placeholder 9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2286000"/>
            <a:ext cx="4385072" cy="2923381"/>
          </a:xfrm>
        </p:spPr>
      </p:pic>
    </p:spTree>
    <p:extLst>
      <p:ext uri="{BB962C8B-B14F-4D97-AF65-F5344CB8AC3E}">
        <p14:creationId xmlns:p14="http://schemas.microsoft.com/office/powerpoint/2010/main" val="4083065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Elands River Road</a:t>
            </a:r>
          </a:p>
        </p:txBody>
      </p:sp>
      <p:pic>
        <p:nvPicPr>
          <p:cNvPr id="4" name="Picture 4" descr="DSCF4789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4691" y="1600201"/>
            <a:ext cx="5379509" cy="4034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53501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SWARTKOPS AREA</a:t>
            </a:r>
          </a:p>
        </p:txBody>
      </p:sp>
      <p:pic>
        <p:nvPicPr>
          <p:cNvPr id="4" name="Picture 4" descr="Swartkops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3273" y="1607661"/>
            <a:ext cx="5038527" cy="3867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24493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</a:t>
            </a:r>
            <a:r>
              <a:rPr lang="en-US" sz="3200" dirty="0"/>
              <a:t>QUOTATION”</a:t>
            </a:r>
            <a:r>
              <a:rPr lang="en-US" sz="3600" dirty="0"/>
              <a:t> </a:t>
            </a:r>
            <a:r>
              <a:rPr lang="en-US" sz="2400" i="1" dirty="0">
                <a:latin typeface="Adobe Arabic" pitchFamily="18" charset="-78"/>
                <a:cs typeface="Adobe Arabic" pitchFamily="18" charset="-78"/>
              </a:rPr>
              <a:t>Senegalese Doctor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600206"/>
            <a:ext cx="3962400" cy="4525963"/>
          </a:xfrm>
        </p:spPr>
        <p:txBody>
          <a:bodyPr/>
          <a:lstStyle/>
          <a:p>
            <a:r>
              <a:rPr lang="en-US" dirty="0"/>
              <a:t>“</a:t>
            </a:r>
            <a:r>
              <a:rPr lang="en-US" sz="2400" i="1" dirty="0"/>
              <a:t>In the End, We will </a:t>
            </a:r>
            <a:r>
              <a:rPr lang="en-US" sz="2400" b="1" i="1" dirty="0"/>
              <a:t>Protect</a:t>
            </a:r>
            <a:r>
              <a:rPr lang="en-US" sz="2400" i="1" dirty="0"/>
              <a:t> </a:t>
            </a:r>
            <a:r>
              <a:rPr lang="en-US" sz="2400" b="1" i="1" dirty="0"/>
              <a:t>and Conserve </a:t>
            </a:r>
            <a:r>
              <a:rPr lang="en-US" sz="2400" i="1" dirty="0"/>
              <a:t>what we </a:t>
            </a:r>
            <a:r>
              <a:rPr lang="en-US" sz="2400" b="1" i="1" dirty="0"/>
              <a:t>Love</a:t>
            </a:r>
            <a:r>
              <a:rPr lang="en-US" sz="2400" i="1" dirty="0"/>
              <a:t>…We will love what we </a:t>
            </a:r>
            <a:r>
              <a:rPr lang="en-US" sz="2400" b="1" i="1" dirty="0"/>
              <a:t>Understand</a:t>
            </a:r>
            <a:r>
              <a:rPr lang="en-US" sz="2400" i="1" dirty="0"/>
              <a:t> and We will Understand what we have been </a:t>
            </a:r>
            <a:r>
              <a:rPr lang="en-US" sz="2400" b="1" i="1" dirty="0"/>
              <a:t>Taught</a:t>
            </a:r>
            <a:r>
              <a:rPr lang="en-US" sz="2400" i="1" dirty="0"/>
              <a:t>”</a:t>
            </a:r>
          </a:p>
        </p:txBody>
      </p:sp>
      <p:pic>
        <p:nvPicPr>
          <p:cNvPr id="8" name="Content Placeholder 4" descr="MCj04417530000[1]">
            <a:extLst>
              <a:ext uri="{FF2B5EF4-FFF2-40B4-BE49-F238E27FC236}">
                <a16:creationId xmlns:a16="http://schemas.microsoft.com/office/drawing/2014/main" xmlns="" id="{7F34A49C-CED3-4AB9-97FB-B7B941254D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248400" y="990600"/>
            <a:ext cx="2290750" cy="2290750"/>
          </a:xfrm>
          <a:prstGeom prst="rect">
            <a:avLst/>
          </a:prstGeo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9" name="Picture 4" descr="water earth">
            <a:extLst>
              <a:ext uri="{FF2B5EF4-FFF2-40B4-BE49-F238E27FC236}">
                <a16:creationId xmlns:a16="http://schemas.microsoft.com/office/drawing/2014/main" xmlns="" id="{FAA50C25-6CB2-4EB5-8520-56F2508E23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650323" y="3967126"/>
            <a:ext cx="1996506" cy="1828800"/>
          </a:xfrm>
          <a:prstGeom prst="rect">
            <a:avLst/>
          </a:prstGeo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69909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0D90240C-8A18-4956-861E-C87E9336A1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1" y="977244"/>
            <a:ext cx="2362200" cy="31838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6F04356C-3738-43AE-8C1B-A6069EE943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6255" y="3144717"/>
            <a:ext cx="2450854" cy="326780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B0CE0DA7-CBF2-4E9B-BDD4-7E0B65D289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6744" y="533400"/>
            <a:ext cx="2443855" cy="325847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C854B2EC-F95F-4CE0-B52A-0D794C1385BA}"/>
              </a:ext>
            </a:extLst>
          </p:cNvPr>
          <p:cNvSpPr txBox="1"/>
          <p:nvPr/>
        </p:nvSpPr>
        <p:spPr>
          <a:xfrm>
            <a:off x="3008871" y="914400"/>
            <a:ext cx="29656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EXTREME COLD WEATHER</a:t>
            </a:r>
          </a:p>
        </p:txBody>
      </p:sp>
    </p:spTree>
    <p:extLst>
      <p:ext uri="{BB962C8B-B14F-4D97-AF65-F5344CB8AC3E}">
        <p14:creationId xmlns:p14="http://schemas.microsoft.com/office/powerpoint/2010/main" val="694591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EXTREME DROUGHTS</a:t>
            </a:r>
          </a:p>
        </p:txBody>
      </p:sp>
      <p:pic>
        <p:nvPicPr>
          <p:cNvPr id="5" name="Content Placeholder 11">
            <a:extLst>
              <a:ext uri="{FF2B5EF4-FFF2-40B4-BE49-F238E27FC236}">
                <a16:creationId xmlns:a16="http://schemas.microsoft.com/office/drawing/2014/main" xmlns="" id="{72CAAF9B-3FB4-44E5-B247-10215B39C9D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52400" y="2743200"/>
            <a:ext cx="4274093" cy="2845198"/>
          </a:xfrm>
        </p:spPr>
      </p:pic>
      <p:pic>
        <p:nvPicPr>
          <p:cNvPr id="6" name="Picture 9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1371600"/>
            <a:ext cx="4209212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1386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LOCAL FLOODS</a:t>
            </a:r>
          </a:p>
        </p:txBody>
      </p:sp>
      <p:pic>
        <p:nvPicPr>
          <p:cNvPr id="7" name="Picture 4" descr="New Image6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905000"/>
            <a:ext cx="3841260" cy="31009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xmlns="" id="{7F774377-C2DF-4B78-964A-4EE620D6434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544232" y="1981200"/>
            <a:ext cx="4431493" cy="294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414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xmlns="" id="{670951FB-DC48-4D19-9E98-FAC8AB2B5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>
                <a:cs typeface="Arial" panose="020B0604020202020204" pitchFamily="34" charset="0"/>
              </a:rPr>
              <a:t>KZN 10 Oct 2017 Floods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4F76FE23-093E-48D8-B53B-227CD5D6F7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1" y="3695589"/>
            <a:ext cx="2895600" cy="271453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3CB6FD98-A768-46E5-845E-CE6E204133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1338347"/>
            <a:ext cx="2590801" cy="2938498"/>
          </a:xfrm>
          <a:prstGeom prst="rect">
            <a:avLst/>
          </a:prstGeom>
        </p:spPr>
      </p:pic>
      <p:pic>
        <p:nvPicPr>
          <p:cNvPr id="7" name="Content Placeholder 13">
            <a:extLst>
              <a:ext uri="{FF2B5EF4-FFF2-40B4-BE49-F238E27FC236}">
                <a16:creationId xmlns:a16="http://schemas.microsoft.com/office/drawing/2014/main" xmlns="" id="{DD2B73BE-E451-4378-937E-3EEBE7BA5D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9781" y="1371600"/>
            <a:ext cx="3688421" cy="2297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235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 HOW WILL SOUTH AFRICA BE AFFECTED 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sz="2900" dirty="0"/>
              <a:t>Over the next 50 years:</a:t>
            </a:r>
          </a:p>
          <a:p>
            <a:r>
              <a:rPr lang="en-US" sz="2900" dirty="0"/>
              <a:t>Shift of plant biomes SE-wards </a:t>
            </a:r>
          </a:p>
          <a:p>
            <a:r>
              <a:rPr lang="en-US" sz="2900" dirty="0"/>
              <a:t>Western Cape rainfall will be reduced with 25%, northern provinces will be about 5% less.</a:t>
            </a:r>
          </a:p>
          <a:p>
            <a:r>
              <a:rPr lang="en-US" sz="2900" dirty="0"/>
              <a:t>About 70% of the animals in the Kruger National Park will die as a result of habitat change.</a:t>
            </a:r>
          </a:p>
          <a:p>
            <a:r>
              <a:rPr lang="en-US" sz="2900" dirty="0"/>
              <a:t>By 2020 the rivers in the western parts - 10% less water.</a:t>
            </a:r>
          </a:p>
          <a:p>
            <a:r>
              <a:rPr lang="en-US" sz="2900" dirty="0"/>
              <a:t>In the interior provinces the summers are expected to be between 2,5 and 4,5 ºC warmer.</a:t>
            </a:r>
          </a:p>
          <a:p>
            <a:r>
              <a:rPr lang="en-US" sz="2900" dirty="0" err="1"/>
              <a:t>Benquela</a:t>
            </a:r>
            <a:r>
              <a:rPr lang="en-US" sz="2900" dirty="0"/>
              <a:t> Current sped up (disaster for </a:t>
            </a:r>
            <a:r>
              <a:rPr lang="en-US" sz="2900" dirty="0" err="1"/>
              <a:t>WCoast</a:t>
            </a:r>
            <a:r>
              <a:rPr lang="en-US" sz="2900" dirty="0"/>
              <a:t> agriculture and Fisheries), more frequent El </a:t>
            </a:r>
            <a:r>
              <a:rPr lang="en-US" sz="2900" dirty="0" err="1"/>
              <a:t>Ninos</a:t>
            </a:r>
            <a:r>
              <a:rPr lang="en-US" sz="2900" dirty="0"/>
              <a:t> (more frequent droughts)</a:t>
            </a:r>
          </a:p>
          <a:p>
            <a:r>
              <a:rPr lang="en-US" sz="2900" dirty="0"/>
              <a:t>Eastern Cape: drier in West, wetter in East (more flood prone)</a:t>
            </a:r>
          </a:p>
          <a:p>
            <a:r>
              <a:rPr lang="en-US" sz="2900" dirty="0"/>
              <a:t>All these changes will greatly affect agricultural practices, reduce job opportunities and lead to severe poverty.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0104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RSA Biomes 20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9685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388" y="-12700"/>
            <a:ext cx="8023225" cy="688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46549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0883" y="685801"/>
            <a:ext cx="6621517" cy="49690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54510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85800" y="1600200"/>
            <a:ext cx="7848600" cy="39395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buFont typeface="Arial" panose="020B0604020202020204" pitchFamily="34" charset="0"/>
              <a:buChar char="•"/>
              <a:defRPr/>
            </a:pPr>
            <a:r>
              <a:rPr lang="en-US" sz="2000" dirty="0"/>
              <a:t>Learn lessons from others;</a:t>
            </a:r>
          </a:p>
          <a:p>
            <a:pPr algn="just">
              <a:buFont typeface="Arial" panose="020B0604020202020204" pitchFamily="34" charset="0"/>
              <a:buChar char="•"/>
              <a:defRPr/>
            </a:pPr>
            <a:r>
              <a:rPr lang="en-US" sz="2000" dirty="0"/>
              <a:t>Government has prepared a draft Climate Change Adaption Strategy;</a:t>
            </a:r>
            <a:endParaRPr lang="en-ZA" sz="2000" dirty="0"/>
          </a:p>
          <a:p>
            <a:pPr algn="just">
              <a:buFont typeface="Arial" panose="020B0604020202020204" pitchFamily="34" charset="0"/>
              <a:buChar char="•"/>
              <a:defRPr/>
            </a:pPr>
            <a:r>
              <a:rPr lang="en-ZA" sz="2000" dirty="0"/>
              <a:t>Prepare policies, </a:t>
            </a:r>
            <a:r>
              <a:rPr lang="en-US" sz="2000" dirty="0"/>
              <a:t>strategies and action plans for various aspects of climate change. </a:t>
            </a:r>
            <a:r>
              <a:rPr lang="en-US" sz="2000" dirty="0" err="1"/>
              <a:t>Eg</a:t>
            </a:r>
            <a:r>
              <a:rPr lang="en-US" sz="2000" dirty="0"/>
              <a:t>.:</a:t>
            </a:r>
            <a:endParaRPr lang="en-ZA" sz="2000" dirty="0"/>
          </a:p>
          <a:p>
            <a:pPr marL="742950" lvl="1" indent="-285750" algn="just">
              <a:buFont typeface="Wingdings" panose="05000000000000000000" pitchFamily="2" charset="2"/>
              <a:buChar char="ü"/>
              <a:defRPr/>
            </a:pPr>
            <a:r>
              <a:rPr lang="en-ZA" dirty="0"/>
              <a:t>Disaster Management Plan</a:t>
            </a:r>
          </a:p>
          <a:p>
            <a:pPr marL="742950" lvl="1" indent="-285750" algn="just">
              <a:buFont typeface="Wingdings" panose="05000000000000000000" pitchFamily="2" charset="2"/>
              <a:buChar char="ü"/>
              <a:defRPr/>
            </a:pPr>
            <a:r>
              <a:rPr lang="en-ZA" dirty="0"/>
              <a:t> Drought Plan</a:t>
            </a:r>
          </a:p>
          <a:p>
            <a:pPr marL="742950" lvl="1" indent="-285750" algn="just">
              <a:buFont typeface="Wingdings" panose="05000000000000000000" pitchFamily="2" charset="2"/>
              <a:buChar char="ü"/>
              <a:defRPr/>
            </a:pPr>
            <a:r>
              <a:rPr lang="en-US" dirty="0"/>
              <a:t>Emergency dam failure evacuation</a:t>
            </a:r>
            <a:endParaRPr lang="en-ZA" dirty="0"/>
          </a:p>
          <a:p>
            <a:pPr marL="742950" lvl="1" indent="-285750" algn="just">
              <a:buFont typeface="Wingdings" panose="05000000000000000000" pitchFamily="2" charset="2"/>
              <a:buChar char="ü"/>
              <a:defRPr/>
            </a:pPr>
            <a:r>
              <a:rPr lang="en-ZA" dirty="0"/>
              <a:t>Alien vegetation eradication</a:t>
            </a:r>
          </a:p>
          <a:p>
            <a:pPr marL="0" lvl="1" algn="just">
              <a:defRPr/>
            </a:pPr>
            <a:r>
              <a:rPr lang="en-ZA" dirty="0"/>
              <a:t>Mitigation plans</a:t>
            </a:r>
          </a:p>
          <a:p>
            <a:pPr algn="just">
              <a:buFont typeface="Arial" panose="020B0604020202020204" pitchFamily="34" charset="0"/>
              <a:buChar char="•"/>
              <a:defRPr/>
            </a:pPr>
            <a:r>
              <a:rPr lang="en-GB" sz="2000" b="1" dirty="0"/>
              <a:t>Conserve, rehabilitate and restore natural systems that improve resilience to climate change;</a:t>
            </a:r>
            <a:endParaRPr lang="en-ZA" sz="2000" b="1" dirty="0"/>
          </a:p>
          <a:p>
            <a:pPr algn="just">
              <a:buFont typeface="Arial" panose="020B0604020202020204" pitchFamily="34" charset="0"/>
              <a:buChar char="•"/>
              <a:defRPr/>
            </a:pPr>
            <a:r>
              <a:rPr lang="en-GB" sz="2000" dirty="0"/>
              <a:t>Make contribution to the global effort;</a:t>
            </a:r>
          </a:p>
          <a:p>
            <a:pPr algn="just">
              <a:buFont typeface="Arial" panose="020B0604020202020204" pitchFamily="34" charset="0"/>
              <a:buChar char="•"/>
              <a:defRPr/>
            </a:pPr>
            <a:r>
              <a:rPr lang="en-GB" sz="2000" dirty="0"/>
              <a:t>Reduce your carbon footprint by benchmarking &amp; behaviour change.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MITIGATION &amp; ADAPTATION STRATEGIES</a:t>
            </a:r>
          </a:p>
        </p:txBody>
      </p:sp>
      <p:pic>
        <p:nvPicPr>
          <p:cNvPr id="8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9988" y="2743200"/>
            <a:ext cx="1259127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33210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NMBM Water Conservation Strategy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xmlns="" id="{125D3CC7-B4D8-4271-B8D3-CD598716605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80443" y="1600200"/>
            <a:ext cx="3192114" cy="4525963"/>
          </a:xfrm>
          <a:prstGeom prst="rect">
            <a:avLst/>
          </a:prstGeom>
        </p:spPr>
      </p:pic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xmlns="" id="{FEA3BA20-D7D0-4BDE-8681-14D70850B65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495800" y="1905000"/>
            <a:ext cx="4198260" cy="3185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79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b="0" dirty="0">
                <a:latin typeface="Calibri" panose="020F0502020204030204" pitchFamily="34" charset="0"/>
              </a:rPr>
              <a:t>OBJECTIVE/ PURPOSE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>
          <a:xfrm>
            <a:off x="228600" y="1600200"/>
            <a:ext cx="3236915" cy="4525966"/>
          </a:xfrm>
        </p:spPr>
        <p:txBody>
          <a:bodyPr>
            <a:noAutofit/>
          </a:bodyPr>
          <a:lstStyle/>
          <a:p>
            <a:pPr marL="342900" lvl="0" indent="-342900"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prstClr val="black"/>
                </a:solidFill>
              </a:rPr>
              <a:t>To learn about how individual and collective lifestyles can influence climate change and learn how to be climate resilient in a changing world</a:t>
            </a:r>
          </a:p>
          <a:p>
            <a:pPr lvl="0">
              <a:spcBef>
                <a:spcPts val="0"/>
              </a:spcBef>
            </a:pPr>
            <a:endParaRPr lang="en-US" sz="2000" dirty="0">
              <a:solidFill>
                <a:prstClr val="black"/>
              </a:solidFill>
            </a:endParaRPr>
          </a:p>
          <a:p>
            <a:pPr marL="342900" lvl="0" indent="-342900">
              <a:spcBef>
                <a:spcPts val="0"/>
              </a:spcBef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prstClr val="black"/>
                </a:solidFill>
              </a:rPr>
              <a:t>Ensure communities have power to be the change for sustainability that our world needs by engaging them in fun, action-orientated and socially responsible learning.”</a:t>
            </a:r>
          </a:p>
        </p:txBody>
      </p:sp>
      <p:pic>
        <p:nvPicPr>
          <p:cNvPr id="9" name="Content Placeholder 4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7330" y="914400"/>
            <a:ext cx="3429000" cy="2571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Content Placeholder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6310" y="3897568"/>
            <a:ext cx="3428999" cy="27752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5819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Reduce, Re-Use, Recycle and Recover</a:t>
            </a:r>
          </a:p>
        </p:txBody>
      </p:sp>
      <p:pic>
        <p:nvPicPr>
          <p:cNvPr id="9" name="Picture 7" descr="AMERICA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524000"/>
            <a:ext cx="4033508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Content Placeholder 7" descr="belfast%20landfill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2438400"/>
            <a:ext cx="4000498" cy="266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07310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1524000"/>
            <a:ext cx="5230687" cy="38576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YOU!!</a:t>
            </a:r>
          </a:p>
        </p:txBody>
      </p:sp>
    </p:spTree>
    <p:extLst>
      <p:ext uri="{BB962C8B-B14F-4D97-AF65-F5344CB8AC3E}">
        <p14:creationId xmlns:p14="http://schemas.microsoft.com/office/powerpoint/2010/main" val="1077736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z="3200" dirty="0">
                <a:cs typeface="Arial" panose="020B0604020202020204" pitchFamily="34" charset="0"/>
              </a:rPr>
              <a:t>There is a lot of water on earth, but only a small  amount is available for us to use</a:t>
            </a:r>
            <a:endParaRPr lang="en-US" sz="3200" dirty="0"/>
          </a:p>
        </p:txBody>
      </p:sp>
      <p:pic>
        <p:nvPicPr>
          <p:cNvPr id="8" name="Picture 3">
            <a:extLst>
              <a:ext uri="{FF2B5EF4-FFF2-40B4-BE49-F238E27FC236}">
                <a16:creationId xmlns:a16="http://schemas.microsoft.com/office/drawing/2014/main" xmlns="" id="{58935B10-0193-408A-A573-0003924692CA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7200" y="2429609"/>
            <a:ext cx="3769062" cy="2675792"/>
          </a:xfrm>
        </p:spPr>
      </p:pic>
      <p:pic>
        <p:nvPicPr>
          <p:cNvPr id="9" name="Picture 3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648199" y="2209800"/>
            <a:ext cx="4399823" cy="3055876"/>
          </a:xfrm>
        </p:spPr>
      </p:pic>
    </p:spTree>
    <p:extLst>
      <p:ext uri="{BB962C8B-B14F-4D97-AF65-F5344CB8AC3E}">
        <p14:creationId xmlns:p14="http://schemas.microsoft.com/office/powerpoint/2010/main" val="259045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:a16="http://schemas.microsoft.com/office/drawing/2014/main" xmlns="" id="{28A3FDD9-04EB-4678-8DC5-1976191650D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332" y="196772"/>
            <a:ext cx="7773338" cy="1354237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There is not enough fresh water in the world </a:t>
            </a:r>
          </a:p>
        </p:txBody>
      </p:sp>
      <p:pic>
        <p:nvPicPr>
          <p:cNvPr id="13314" name="Picture 4" descr="water crisis graph">
            <a:extLst>
              <a:ext uri="{FF2B5EF4-FFF2-40B4-BE49-F238E27FC236}">
                <a16:creationId xmlns:a16="http://schemas.microsoft.com/office/drawing/2014/main" xmlns="" id="{767C1529-F583-4BC4-86E7-CB1A69470217}"/>
              </a:ext>
            </a:extLst>
          </p:cNvPr>
          <p:cNvPicPr>
            <a:picLocks noGrp="1" noChangeAspect="1" noChangeArrowheads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1550988"/>
            <a:ext cx="4904185" cy="4902200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3316" name="Line 6">
            <a:extLst>
              <a:ext uri="{FF2B5EF4-FFF2-40B4-BE49-F238E27FC236}">
                <a16:creationId xmlns:a16="http://schemas.microsoft.com/office/drawing/2014/main" xmlns="" id="{BE248079-F9D7-4976-932B-06964007F35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630561" y="2746166"/>
            <a:ext cx="4212431" cy="3097213"/>
          </a:xfrm>
          <a:prstGeom prst="line">
            <a:avLst/>
          </a:prstGeom>
          <a:noFill/>
          <a:ln w="22225">
            <a:solidFill>
              <a:srgbClr val="FFCC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317" name="Text Box 11">
            <a:extLst>
              <a:ext uri="{FF2B5EF4-FFF2-40B4-BE49-F238E27FC236}">
                <a16:creationId xmlns:a16="http://schemas.microsoft.com/office/drawing/2014/main" xmlns="" id="{F6BD72AD-B952-4B95-9688-AD062DE4C8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46662" y="5843378"/>
            <a:ext cx="2210862" cy="369332"/>
          </a:xfrm>
          <a:prstGeom prst="rect">
            <a:avLst/>
          </a:prstGeom>
          <a:solidFill>
            <a:srgbClr val="FF99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b="1">
                <a:solidFill>
                  <a:schemeClr val="bg2"/>
                </a:solidFill>
              </a:rPr>
              <a:t>Population growth</a:t>
            </a:r>
          </a:p>
        </p:txBody>
      </p:sp>
      <p:sp>
        <p:nvSpPr>
          <p:cNvPr id="13318" name="Text Box 12">
            <a:extLst>
              <a:ext uri="{FF2B5EF4-FFF2-40B4-BE49-F238E27FC236}">
                <a16:creationId xmlns:a16="http://schemas.microsoft.com/office/drawing/2014/main" xmlns="" id="{E53F0A5C-E1F5-4177-88EE-4727B50461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51793" y="1845681"/>
            <a:ext cx="1581150" cy="64135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/>
              <a:t>Fresh water per person</a:t>
            </a:r>
          </a:p>
        </p:txBody>
      </p:sp>
      <p:pic>
        <p:nvPicPr>
          <p:cNvPr id="8" name="Picture 5" descr="water-shortage">
            <a:extLst>
              <a:ext uri="{FF2B5EF4-FFF2-40B4-BE49-F238E27FC236}">
                <a16:creationId xmlns:a16="http://schemas.microsoft.com/office/drawing/2014/main" xmlns="" id="{522DC7D8-D299-40CB-9914-C7D3BDCF5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1546269"/>
            <a:ext cx="2733698" cy="23997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59995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2400" b="1" dirty="0"/>
              <a:t>  WHAT IS CLIMATE CHANGE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400" dirty="0"/>
              <a:t>A change in weather patterns on global scale, temperature, timing of seasons &amp; rainfall. 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CAUSED by</a:t>
            </a:r>
          </a:p>
          <a:p>
            <a:r>
              <a:rPr lang="en-US" sz="2400" b="1" dirty="0"/>
              <a:t>Global Warming </a:t>
            </a:r>
            <a:r>
              <a:rPr lang="en-US" sz="2400" dirty="0"/>
              <a:t>as a results of </a:t>
            </a:r>
            <a:r>
              <a:rPr lang="en-US" sz="2400" b="1" dirty="0"/>
              <a:t>Greenhouse  gases.</a:t>
            </a:r>
          </a:p>
          <a:p>
            <a:endParaRPr lang="en-US" sz="2400" dirty="0"/>
          </a:p>
          <a:p>
            <a:endParaRPr lang="en-US" dirty="0"/>
          </a:p>
        </p:txBody>
      </p:sp>
      <p:pic>
        <p:nvPicPr>
          <p:cNvPr id="8" name="Content Placeholder 5" descr="http://clicdp.web.cern.ch/sites/clicdp.web.cern.ch/files/Question-mark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205983"/>
            <a:ext cx="1219200" cy="13565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C:\Users\Karlien\Desktop\IMG-20190423-WA0007.jpg"/>
          <p:cNvPicPr>
            <a:picLocks noGrp="1" noChangeAspect="1" noChangeArrowheads="1"/>
          </p:cNvPicPr>
          <p:nvPr>
            <p:ph sz="half" idx="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9690" y="4419600"/>
            <a:ext cx="3648694" cy="2052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1682896"/>
            <a:ext cx="3200400" cy="25355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17332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Rising Sea Levels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1" y="1923393"/>
            <a:ext cx="5334000" cy="3443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435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Global Warming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457200" y="1600207"/>
            <a:ext cx="4038600" cy="3962394"/>
          </a:xfrm>
        </p:spPr>
        <p:txBody>
          <a:bodyPr anchor="t">
            <a:normAutofit/>
          </a:bodyPr>
          <a:lstStyle/>
          <a:p>
            <a:r>
              <a:rPr lang="en-ZA" altLang="en-US" sz="2400" dirty="0">
                <a:latin typeface="+mj-lt"/>
                <a:cs typeface="Arial" panose="020B0604020202020204" pitchFamily="34" charset="0"/>
              </a:rPr>
              <a:t>Increase of temperature in the Earth’s lower atmosphere caused by increase in greenhouse gases.</a:t>
            </a:r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9" name="Content Placeholder 5" descr="http://clicdp.web.cern.ch/sites/clicdp.web.cern.ch/files/Question-mark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572" y="157999"/>
            <a:ext cx="1219200" cy="13565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04800" y="4133165"/>
            <a:ext cx="4084782" cy="2209800"/>
          </a:xfrm>
        </p:spPr>
      </p:pic>
      <p:sp>
        <p:nvSpPr>
          <p:cNvPr id="2" name="Rectangle 1"/>
          <p:cNvSpPr/>
          <p:nvPr/>
        </p:nvSpPr>
        <p:spPr>
          <a:xfrm>
            <a:off x="4534693" y="6019800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ZA" dirty="0"/>
              <a:t>Melting ice-caps – proof that planet is heating up, and the seas are rising </a:t>
            </a:r>
            <a:endParaRPr lang="en-US" dirty="0"/>
          </a:p>
        </p:txBody>
      </p:sp>
      <p:pic>
        <p:nvPicPr>
          <p:cNvPr id="8" name="Picture 9" descr="arctic_befor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8175" y="1221915"/>
            <a:ext cx="3371288" cy="2401784"/>
          </a:xfrm>
          <a:prstGeom prst="rect">
            <a:avLst/>
          </a:prstGeom>
          <a:noFill/>
          <a:ln w="9525">
            <a:solidFill>
              <a:schemeClr val="folHlink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7" descr="arctic_after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3697185"/>
            <a:ext cx="3296863" cy="2323165"/>
          </a:xfrm>
          <a:prstGeom prst="rect">
            <a:avLst/>
          </a:prstGeom>
          <a:noFill/>
          <a:ln w="9525">
            <a:solidFill>
              <a:schemeClr val="folHlink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5137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xmlns="" id="{FF806AA0-BC9B-4951-AB9A-BA47C5871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cs typeface="Arial" panose="020B0604020202020204" pitchFamily="34" charset="0"/>
              </a:rPr>
              <a:t>Industrial Zones and Greenhouse Gases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xmlns="" id="{92D1FC46-B498-4192-BD2D-A96470391C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5347" y="2058466"/>
            <a:ext cx="2769713" cy="258687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3000" dirty="0">
                <a:latin typeface="+mj-lt"/>
                <a:cs typeface="Arial" panose="020B0604020202020204" pitchFamily="34" charset="0"/>
              </a:rPr>
              <a:t>Gases: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cap="none" dirty="0">
                <a:latin typeface="+mj-lt"/>
                <a:cs typeface="Arial" panose="020B0604020202020204" pitchFamily="34" charset="0"/>
              </a:rPr>
              <a:t>Carbon dioxide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cap="none" dirty="0">
                <a:latin typeface="+mj-lt"/>
                <a:cs typeface="Arial" panose="020B0604020202020204" pitchFamily="34" charset="0"/>
              </a:rPr>
              <a:t>Water </a:t>
            </a:r>
            <a:r>
              <a:rPr lang="en-US" cap="none" dirty="0" err="1">
                <a:latin typeface="+mj-lt"/>
                <a:cs typeface="Arial" panose="020B0604020202020204" pitchFamily="34" charset="0"/>
              </a:rPr>
              <a:t>vapour</a:t>
            </a:r>
            <a:endParaRPr lang="en-US" cap="none" dirty="0">
              <a:latin typeface="+mj-lt"/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cap="none" dirty="0" err="1">
                <a:latin typeface="+mj-lt"/>
                <a:cs typeface="Arial" panose="020B0604020202020204" pitchFamily="34" charset="0"/>
              </a:rPr>
              <a:t>Chlorofluro</a:t>
            </a:r>
            <a:r>
              <a:rPr lang="en-US" cap="none" dirty="0">
                <a:latin typeface="+mj-lt"/>
                <a:cs typeface="Arial" panose="020B0604020202020204" pitchFamily="34" charset="0"/>
              </a:rPr>
              <a:t> carbon (CFC)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cap="none" dirty="0">
                <a:latin typeface="+mj-lt"/>
                <a:cs typeface="Arial" panose="020B0604020202020204" pitchFamily="34" charset="0"/>
              </a:rPr>
              <a:t>Methane</a:t>
            </a:r>
          </a:p>
          <a:p>
            <a:pPr marL="0" indent="0">
              <a:buNone/>
            </a:pPr>
            <a:endParaRPr lang="en-US" dirty="0">
              <a:latin typeface="+mj-lt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cap="none" dirty="0">
              <a:latin typeface="+mj-lt"/>
              <a:cs typeface="Arial" panose="020B0604020202020204" pitchFamily="34" charset="0"/>
            </a:endParaRP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xmlns="" id="{DB5FA7AF-835E-4E34-A5B9-9887C52F6B3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371814" y="2058433"/>
            <a:ext cx="3989394" cy="3732766"/>
          </a:xfrm>
        </p:spPr>
      </p:pic>
    </p:spTree>
    <p:extLst>
      <p:ext uri="{BB962C8B-B14F-4D97-AF65-F5344CB8AC3E}">
        <p14:creationId xmlns:p14="http://schemas.microsoft.com/office/powerpoint/2010/main" val="2103655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1099</TotalTime>
  <Words>620</Words>
  <Application>Microsoft Office PowerPoint</Application>
  <PresentationFormat>On-screen Show (4:3)</PresentationFormat>
  <Paragraphs>91</Paragraphs>
  <Slides>31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2" baseType="lpstr">
      <vt:lpstr>Office Theme</vt:lpstr>
      <vt:lpstr> CLIMATE CHANGE PRESENTATION Prepared by Pearl Jonas </vt:lpstr>
      <vt:lpstr>“QUOTATION” Senegalese Doctor</vt:lpstr>
      <vt:lpstr>OBJECTIVE/ PURPOSE</vt:lpstr>
      <vt:lpstr>There is a lot of water on earth, but only a small  amount is available for us to use</vt:lpstr>
      <vt:lpstr>There is not enough fresh water in the world </vt:lpstr>
      <vt:lpstr>  WHAT IS CLIMATE CHANGE</vt:lpstr>
      <vt:lpstr>Rising Sea Levels</vt:lpstr>
      <vt:lpstr>Global Warming</vt:lpstr>
      <vt:lpstr>Industrial Zones and Greenhouse Gases</vt:lpstr>
      <vt:lpstr>Causes of Climate Change</vt:lpstr>
      <vt:lpstr>Transportation</vt:lpstr>
      <vt:lpstr>Cars &amp; Trains</vt:lpstr>
      <vt:lpstr>Deforestation</vt:lpstr>
      <vt:lpstr>Methane</vt:lpstr>
      <vt:lpstr>Waste Impact on marine life</vt:lpstr>
      <vt:lpstr>Resulting To:</vt:lpstr>
      <vt:lpstr>FIRE DISASTERS</vt:lpstr>
      <vt:lpstr>Elands River Road</vt:lpstr>
      <vt:lpstr>SWARTKOPS AREA</vt:lpstr>
      <vt:lpstr>PowerPoint Presentation</vt:lpstr>
      <vt:lpstr>EXTREME DROUGHTS</vt:lpstr>
      <vt:lpstr>LOCAL FLOODS</vt:lpstr>
      <vt:lpstr> KZN 10 Oct 2017 Floods </vt:lpstr>
      <vt:lpstr> HOW WILL SOUTH AFRICA BE AFFECTED ?</vt:lpstr>
      <vt:lpstr>PowerPoint Presentation</vt:lpstr>
      <vt:lpstr>PowerPoint Presentation</vt:lpstr>
      <vt:lpstr>PowerPoint Presentation</vt:lpstr>
      <vt:lpstr>MITIGATION &amp; ADAPTATION STRATEGIES</vt:lpstr>
      <vt:lpstr>NMBM Water Conservation Strategy</vt:lpstr>
      <vt:lpstr>Reduce, Re-Use, Recycle and Recover</vt:lpstr>
      <vt:lpstr>THANK YOU!!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Global Warming</dc:title>
  <dc:creator>Karlien</dc:creator>
  <cp:lastModifiedBy>Karlien</cp:lastModifiedBy>
  <cp:revision>64</cp:revision>
  <dcterms:created xsi:type="dcterms:W3CDTF">2020-08-10T20:14:54Z</dcterms:created>
  <dcterms:modified xsi:type="dcterms:W3CDTF">2021-06-24T13:23:12Z</dcterms:modified>
</cp:coreProperties>
</file>